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263" r:id="rId5"/>
    <p:sldId id="278" r:id="rId6"/>
    <p:sldId id="282" r:id="rId7"/>
    <p:sldId id="283" r:id="rId8"/>
    <p:sldId id="284" r:id="rId9"/>
    <p:sldId id="285" r:id="rId10"/>
    <p:sldId id="281" r:id="rId11"/>
    <p:sldId id="266" r:id="rId12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EF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06799F8-075E-4A3A-A7F6-7FBC6576F1A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74"/>
  </p:normalViewPr>
  <p:slideViewPr>
    <p:cSldViewPr snapToGrid="0">
      <p:cViewPr>
        <p:scale>
          <a:sx n="81" d="100"/>
          <a:sy n="81" d="100"/>
        </p:scale>
        <p:origin x="-300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40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3E47F476-161E-4A04-A0FB-965A0EEB43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832E49AB-875B-42C8-941C-0DE0DBD2D3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84D98C1-1D35-4AC1-86CE-3983443D2DC2}" type="datetime1">
              <a:rPr lang="ru-RU" smtClean="0"/>
              <a:t>05.11.2021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23EFBA4A-EC84-4A1C-951D-F76333FEEC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="" xmlns:a16="http://schemas.microsoft.com/office/drawing/2014/main" id="{60085306-E124-4DA3-9455-10E28A78FE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FAA0D8-202C-4D3D-887A-429ECB6FF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406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08F80-7E6B-44D5-A446-1C0594CA0811}" type="datetime1">
              <a:rPr lang="ru-RU" smtClean="0"/>
              <a:pPr/>
              <a:t>05.11.2021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014E932-560F-4669-93FB-097F2F5C118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9864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3202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2162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0833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915128" y="1397977"/>
            <a:ext cx="8361229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6" y="4475023"/>
            <a:ext cx="6831673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8A44D028-484A-4016-A0FD-DCEBE353592D}" type="datetime1">
              <a:rPr lang="ru-RU" noProof="0" smtClean="0"/>
              <a:t>05.11.2021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=""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887674" y="726883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5" name="Г-образная фигура 14">
            <a:extLst>
              <a:ext uri="{FF2B5EF4-FFF2-40B4-BE49-F238E27FC236}">
                <a16:creationId xmlns=""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=""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=""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01295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1485900"/>
          </a:xfrm>
        </p:spPr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B0B504-960D-4FF3-82DC-E4C3635A674B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=""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8391654" y="1873024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0" name="Г-образная фигура 9">
            <a:extLst>
              <a:ext uri="{FF2B5EF4-FFF2-40B4-BE49-F238E27FC236}">
                <a16:creationId xmlns=""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8152968" y="1752327"/>
            <a:ext cx="3152309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4007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DF7B7-CD0A-4A43-BE35-20EDFB8432A1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72544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6F59C7-98D5-4FFA-80E3-9889813E74BE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9014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, второй вариант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-образная фигура 9">
            <a:extLst>
              <a:ext uri="{FF2B5EF4-FFF2-40B4-BE49-F238E27FC236}">
                <a16:creationId xmlns=""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870090" y="709300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9" name="Прямоугольник 8" title="Боковая панель">
            <a:extLst>
              <a:ext uri="{FF2B5EF4-FFF2-40B4-BE49-F238E27FC236}">
                <a16:creationId xmlns=""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5791174" y="457175"/>
            <a:ext cx="609651" cy="1219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7977" y="1151796"/>
            <a:ext cx="9504485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7977" y="4897053"/>
            <a:ext cx="9504485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7FB405CF-C7E9-4233-9137-7641E9EC63E9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=""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8549910" y="1820273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=""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=""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8286317" y="1685653"/>
            <a:ext cx="3152309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33502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720213"/>
          </a:xfrm>
        </p:spPr>
        <p:txBody>
          <a:bodyPr rtlCol="0">
            <a:no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9601200" cy="4382729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2538B1-C940-4406-BCB8-DC91D6A15B03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7" name="Прямая соединительная линия 6">
            <a:extLst>
              <a:ext uri="{FF2B5EF4-FFF2-40B4-BE49-F238E27FC236}">
                <a16:creationId xmlns=""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465008" y="1445344"/>
            <a:ext cx="9468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94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 и рисунком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=""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7" name="Овал 26">
            <a:extLst>
              <a:ext uri="{FF2B5EF4-FFF2-40B4-BE49-F238E27FC236}">
                <a16:creationId xmlns=""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7040199" y="564425"/>
            <a:ext cx="4356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D55F6BDF-291F-4C2E-B9D8-9EC1D2DC17B1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Рисунок 12">
            <a:extLst>
              <a:ext uri="{FF2B5EF4-FFF2-40B4-BE49-F238E27FC236}">
                <a16:creationId xmlns=""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761" y="670570"/>
            <a:ext cx="4151312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7" name="Объект 15">
            <a:extLst>
              <a:ext uri="{FF2B5EF4-FFF2-40B4-BE49-F238E27FC236}">
                <a16:creationId xmlns=""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747294" y="5188236"/>
            <a:ext cx="4858459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 marL="0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1pPr>
            <a:lvl2pPr marL="530352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2pPr>
            <a:lvl3pPr marL="9875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14447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901952" indent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=""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=""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=""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=""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0844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=""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6533E58D-9F3B-48E0-8486-BA34FFA7DE3F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Г-образная фигура 20">
            <a:extLst>
              <a:ext uri="{FF2B5EF4-FFF2-40B4-BE49-F238E27FC236}">
                <a16:creationId xmlns=""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=""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=""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=""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Объект 2">
            <a:extLst>
              <a:ext uri="{FF2B5EF4-FFF2-40B4-BE49-F238E27FC236}">
                <a16:creationId xmlns=""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5360" y="518474"/>
            <a:ext cx="4910394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8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6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 rtl="0">
              <a:buNone/>
            </a:pPr>
            <a:r>
              <a:rPr lang="ru-RU" noProof="0" smtClean="0"/>
              <a:t>Образец текста</a:t>
            </a:r>
          </a:p>
          <a:p>
            <a:pPr marL="0" lvl="1" indent="0" algn="ctr" rtl="0">
              <a:buNone/>
            </a:pPr>
            <a:r>
              <a:rPr lang="ru-RU" noProof="0" smtClean="0"/>
              <a:t>Второй уровень</a:t>
            </a:r>
          </a:p>
          <a:p>
            <a:pPr marL="0" lvl="2" indent="0" algn="ctr" rtl="0">
              <a:buNone/>
            </a:pPr>
            <a:r>
              <a:rPr lang="ru-RU" noProof="0" smtClean="0"/>
              <a:t>Третий уровень</a:t>
            </a:r>
          </a:p>
          <a:p>
            <a:pPr marL="0" lvl="3" indent="0" algn="ctr" rtl="0">
              <a:buNone/>
            </a:pPr>
            <a:r>
              <a:rPr lang="ru-RU" noProof="0" smtClean="0"/>
              <a:t>Четвертый уровень</a:t>
            </a:r>
          </a:p>
          <a:p>
            <a:pPr marL="0" lvl="4" indent="0" algn="ctr" rtl="0">
              <a:buNone/>
            </a:pPr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8660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, 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Прямоугольник 13">
            <a:extLst>
              <a:ext uri="{FF2B5EF4-FFF2-40B4-BE49-F238E27FC236}">
                <a16:creationId xmlns=""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507591" y="5289755"/>
            <a:ext cx="5270049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accent3"/>
              </a:solidFill>
            </a:endParaRPr>
          </a:p>
        </p:txBody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=""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44414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AE8A9B8D-2AF0-47C1-AFB2-AFA473452CA4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=""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=""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0" name="Рисунок 9">
            <a:extLst>
              <a:ext uri="{FF2B5EF4-FFF2-40B4-BE49-F238E27FC236}">
                <a16:creationId xmlns=""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6245" y="668595"/>
            <a:ext cx="4646651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6" name="Текст 15">
            <a:extLst>
              <a:ext uri="{FF2B5EF4-FFF2-40B4-BE49-F238E27FC236}">
                <a16:creationId xmlns=""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0275" y="5352418"/>
            <a:ext cx="5148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rtlCol="0" anchor="ctr" anchorCtr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1pPr>
            <a:lvl2pPr marL="530352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2pPr>
            <a:lvl3pPr marL="9875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3pPr>
            <a:lvl4pPr marL="14447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4pPr>
            <a:lvl5pPr marL="1901952" indent="0" algn="ctr">
              <a:buFont typeface="Arial" panose="020B0604020202020204" pitchFamily="34" charset="0"/>
              <a:buNone/>
              <a:defRPr sz="1400">
                <a:solidFill>
                  <a:schemeClr val="accent3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=""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=""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=""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82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=""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36176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20DE436B-AA2E-4BBC-9B20-7E2E324BF6AF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=""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=""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9" name="Рисунок 18">
            <a:extLst>
              <a:ext uri="{FF2B5EF4-FFF2-40B4-BE49-F238E27FC236}">
                <a16:creationId xmlns=""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6246" y="668595"/>
            <a:ext cx="4646651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=""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=""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=""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78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65025" y="1301360"/>
            <a:ext cx="9612971" cy="2852737"/>
          </a:xfrm>
        </p:spPr>
        <p:txBody>
          <a:bodyPr rtlCol="0" anchor="b">
            <a:normAutofit/>
          </a:bodyPr>
          <a:lstStyle>
            <a:lvl1pPr algn="r">
              <a:defRPr sz="7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 rtlCol="0"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39766FF-2E5B-4390-A077-3C50F4CE4E45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 rtlCol="0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Г-образная фигура 8">
            <a:extLst>
              <a:ext uri="{FF2B5EF4-FFF2-40B4-BE49-F238E27FC236}">
                <a16:creationId xmlns=""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=""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59214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D6DC7A-2B30-4DA5-83AF-530085FAEFDA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6885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Боковая панель">
            <a:extLst>
              <a:ext uri="{FF2B5EF4-FFF2-40B4-BE49-F238E27FC236}">
                <a16:creationId xmlns="" xmlns:a16="http://schemas.microsoft.com/office/drawing/2014/main" id="{FFA7AFEF-D97A-4A94-A884-7F95E91332B7}"/>
              </a:ext>
            </a:extLst>
          </p:cNvPr>
          <p:cNvSpPr/>
          <p:nvPr/>
        </p:nvSpPr>
        <p:spPr>
          <a:xfrm>
            <a:off x="622095" y="0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983497E4-9A7A-409D-84E3-BA65B26BE651}" type="datetime1">
              <a:rPr lang="ru-RU" noProof="0" smtClean="0"/>
              <a:t>05.11.2021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algn="ctr"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9" name="Прямоугольник 8" title="Боковая панель"/>
          <p:cNvSpPr/>
          <p:nvPr/>
        </p:nvSpPr>
        <p:spPr>
          <a:xfrm>
            <a:off x="478095" y="376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5630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62" r:id="rId3"/>
    <p:sldLayoutId id="2147483668" r:id="rId4"/>
    <p:sldLayoutId id="2147483671" r:id="rId5"/>
    <p:sldLayoutId id="2147483669" r:id="rId6"/>
    <p:sldLayoutId id="214748367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Arial" panose="020B0604020202020204" pitchFamily="34" charset="0"/>
        <a:buChar char="•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8732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4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304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7876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187702" indent="-28575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5F28594-E3E7-4921-BB26-C93A4252F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9247" y="1284573"/>
            <a:ext cx="8361229" cy="862144"/>
          </a:xfrm>
        </p:spPr>
        <p:txBody>
          <a:bodyPr rtlCol="0"/>
          <a:lstStyle/>
          <a:p>
            <a:r>
              <a:rPr lang="ru-RU" sz="4000" b="1" dirty="0"/>
              <a:t>ТІЛДІК РЕСУРСТАР</a:t>
            </a:r>
            <a:endParaRPr lang="ru-RU" sz="4000" cap="none" dirty="0"/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1889246" y="2450638"/>
            <a:ext cx="8361229" cy="86214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err="1"/>
              <a:t>Тіл</a:t>
            </a:r>
            <a:r>
              <a:rPr lang="ru-RU" sz="4000" b="1" dirty="0"/>
              <a:t> </a:t>
            </a:r>
            <a:r>
              <a:rPr lang="ru-RU" sz="4000" b="1" dirty="0" err="1"/>
              <a:t>ресурстарына</a:t>
            </a:r>
            <a:r>
              <a:rPr lang="ru-RU" sz="4000" b="1" dirty="0"/>
              <a:t> </a:t>
            </a:r>
            <a:r>
              <a:rPr lang="ru-RU" sz="4000" b="1" dirty="0" err="1"/>
              <a:t>кіріспе</a:t>
            </a:r>
            <a:r>
              <a:rPr lang="ru-RU" sz="4000" b="1" dirty="0"/>
              <a:t> </a:t>
            </a:r>
            <a:r>
              <a:rPr lang="ru-RU" sz="4000" b="1" dirty="0" err="1"/>
              <a:t>модулі</a:t>
            </a:r>
            <a:endParaRPr lang="ru-RU" sz="4000" dirty="0"/>
          </a:p>
        </p:txBody>
      </p:sp>
      <p:sp>
        <p:nvSpPr>
          <p:cNvPr id="5" name="Подзаголовок 2">
            <a:extLst>
              <a:ext uri="{FF2B5EF4-FFF2-40B4-BE49-F238E27FC236}">
                <a16:creationId xmlns="" xmlns:a16="http://schemas.microsoft.com/office/drawing/2014/main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2654026" y="-69785"/>
            <a:ext cx="6831673" cy="757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3600" b="1" dirty="0" smtClean="0"/>
              <a:t> </a:t>
            </a:r>
            <a:r>
              <a:rPr lang="ru-RU" sz="3600" b="1" dirty="0" err="1" smtClean="0"/>
              <a:t>әл-Фараби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атындағы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ҚазҰУ</a:t>
            </a:r>
            <a:endParaRPr lang="ru-RU" sz="3600" b="1" dirty="0"/>
          </a:p>
        </p:txBody>
      </p:sp>
      <p:sp>
        <p:nvSpPr>
          <p:cNvPr id="6" name="Подзаголовок 2">
            <a:extLst>
              <a:ext uri="{FF2B5EF4-FFF2-40B4-BE49-F238E27FC236}">
                <a16:creationId xmlns="" xmlns:a16="http://schemas.microsoft.com/office/drawing/2014/main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3272154" y="6424593"/>
            <a:ext cx="6831673" cy="433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smtClean="0"/>
              <a:t>2021-2022</a:t>
            </a:r>
            <a:endParaRPr lang="ru-RU" sz="2000" b="1" dirty="0"/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2044523" y="3598985"/>
            <a:ext cx="8361229" cy="116751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/>
              <a:t> № 1 </a:t>
            </a:r>
            <a:r>
              <a:rPr lang="ru-RU" sz="4000" b="1" dirty="0" err="1" smtClean="0"/>
              <a:t>Дәріс</a:t>
            </a:r>
            <a:endParaRPr lang="ru-RU" sz="4000" b="1" dirty="0" smtClean="0"/>
          </a:p>
          <a:p>
            <a:r>
              <a:rPr lang="en-US" sz="4000" dirty="0"/>
              <a:t>LR </a:t>
            </a:r>
            <a:r>
              <a:rPr lang="ru-RU" sz="4000" dirty="0" err="1"/>
              <a:t>негізгі</a:t>
            </a:r>
            <a:r>
              <a:rPr lang="ru-RU" sz="4000" dirty="0"/>
              <a:t> </a:t>
            </a:r>
            <a:r>
              <a:rPr lang="ru-RU" sz="4000" dirty="0" err="1"/>
              <a:t>түсініктері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42463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9913" y="411480"/>
            <a:ext cx="9601200" cy="720213"/>
          </a:xfrm>
        </p:spPr>
        <p:txBody>
          <a:bodyPr/>
          <a:lstStyle/>
          <a:p>
            <a:pPr algn="ctr"/>
            <a:r>
              <a:rPr lang="ru-RU" b="1" dirty="0" err="1"/>
              <a:t>Тіл</a:t>
            </a:r>
            <a:r>
              <a:rPr lang="ru-RU" b="1" dirty="0"/>
              <a:t> </a:t>
            </a:r>
            <a:r>
              <a:rPr lang="ru-RU" b="1" dirty="0" err="1"/>
              <a:t>білімінің</a:t>
            </a:r>
            <a:r>
              <a:rPr lang="ru-RU" b="1" dirty="0"/>
              <a:t> </a:t>
            </a:r>
            <a:r>
              <a:rPr lang="ru-RU" b="1" dirty="0" err="1"/>
              <a:t>негізгі</a:t>
            </a:r>
            <a:r>
              <a:rPr lang="ru-RU" b="1" dirty="0"/>
              <a:t> </a:t>
            </a:r>
            <a:r>
              <a:rPr lang="ru-RU" b="1" dirty="0" err="1"/>
              <a:t>ұғымдары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0704" y="1484671"/>
            <a:ext cx="11131296" cy="5373329"/>
          </a:xfrm>
        </p:spPr>
        <p:txBody>
          <a:bodyPr/>
          <a:lstStyle/>
          <a:p>
            <a:endParaRPr lang="ru-RU" sz="2000" dirty="0" smtClean="0"/>
          </a:p>
          <a:p>
            <a:pPr algn="just"/>
            <a:r>
              <a:rPr lang="ru-RU" sz="2000" dirty="0" err="1"/>
              <a:t>Ауызша</a:t>
            </a:r>
            <a:r>
              <a:rPr lang="ru-RU" sz="2000" dirty="0"/>
              <a:t> </a:t>
            </a:r>
            <a:r>
              <a:rPr lang="ru-RU" sz="2000" dirty="0" err="1"/>
              <a:t>айтылған</a:t>
            </a:r>
            <a:r>
              <a:rPr lang="ru-RU" sz="2000" dirty="0"/>
              <a:t> </a:t>
            </a:r>
            <a:r>
              <a:rPr lang="ru-RU" sz="2000" dirty="0" err="1"/>
              <a:t>ақпаратты</a:t>
            </a:r>
            <a:r>
              <a:rPr lang="ru-RU" sz="2000" dirty="0"/>
              <a:t> </a:t>
            </a:r>
            <a:r>
              <a:rPr lang="ru-RU" sz="2000" dirty="0" err="1"/>
              <a:t>сөзден</a:t>
            </a:r>
            <a:r>
              <a:rPr lang="ru-RU" sz="2000" dirty="0"/>
              <a:t> </a:t>
            </a:r>
            <a:r>
              <a:rPr lang="ru-RU" sz="2000" dirty="0" err="1"/>
              <a:t>тыс</a:t>
            </a:r>
            <a:r>
              <a:rPr lang="ru-RU" sz="2000" dirty="0"/>
              <a:t> </a:t>
            </a:r>
            <a:r>
              <a:rPr lang="ru-RU" sz="2000" dirty="0" err="1"/>
              <a:t>жеткізу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қолданылатын</a:t>
            </a:r>
            <a:r>
              <a:rPr lang="ru-RU" sz="2000" dirty="0"/>
              <a:t> </a:t>
            </a:r>
            <a:r>
              <a:rPr lang="ru-RU" sz="2000" dirty="0" err="1" smtClean="0"/>
              <a:t>стратегиялар</a:t>
            </a:r>
            <a:r>
              <a:rPr lang="ru-RU" sz="2000" dirty="0" smtClean="0"/>
              <a:t>.</a:t>
            </a:r>
            <a:endParaRPr lang="ru-RU" sz="2000" dirty="0"/>
          </a:p>
          <a:p>
            <a:pPr algn="just"/>
            <a:r>
              <a:rPr lang="ru-RU" sz="2000" dirty="0" err="1"/>
              <a:t>Тіл</a:t>
            </a:r>
            <a:r>
              <a:rPr lang="ru-RU" sz="2000" dirty="0"/>
              <a:t> </a:t>
            </a:r>
            <a:r>
              <a:rPr lang="ru-RU" sz="2000" dirty="0" err="1"/>
              <a:t>білімі</a:t>
            </a:r>
            <a:r>
              <a:rPr lang="ru-RU" sz="2000" dirty="0"/>
              <a:t>, </a:t>
            </a:r>
            <a:r>
              <a:rPr lang="ru-RU" sz="2000" dirty="0" err="1"/>
              <a:t>тіл</a:t>
            </a:r>
            <a:r>
              <a:rPr lang="ru-RU" sz="2000" dirty="0"/>
              <a:t> </a:t>
            </a:r>
            <a:r>
              <a:rPr lang="ru-RU" sz="2000" dirty="0" err="1"/>
              <a:t>білімі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лингвистика –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тіл</a:t>
            </a:r>
            <a:r>
              <a:rPr lang="ru-RU" sz="2000" dirty="0"/>
              <a:t>,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әлеуметтік</a:t>
            </a:r>
            <a:r>
              <a:rPr lang="ru-RU" sz="2000" dirty="0"/>
              <a:t> </a:t>
            </a:r>
            <a:r>
              <a:rPr lang="ru-RU" sz="2000" dirty="0" err="1"/>
              <a:t>табиғаты</a:t>
            </a:r>
            <a:r>
              <a:rPr lang="ru-RU" sz="2000" dirty="0"/>
              <a:t> мен </a:t>
            </a:r>
            <a:r>
              <a:rPr lang="ru-RU" sz="2000" dirty="0" err="1"/>
              <a:t>функциялары</a:t>
            </a:r>
            <a:r>
              <a:rPr lang="ru-RU" sz="2000" dirty="0"/>
              <a:t>, </a:t>
            </a:r>
            <a:r>
              <a:rPr lang="ru-RU" sz="2000" dirty="0" err="1"/>
              <a:t>ішкі</a:t>
            </a:r>
            <a:r>
              <a:rPr lang="ru-RU" sz="2000" dirty="0"/>
              <a:t> </a:t>
            </a:r>
            <a:r>
              <a:rPr lang="ru-RU" sz="2000" dirty="0" err="1"/>
              <a:t>құрылымы</a:t>
            </a:r>
            <a:r>
              <a:rPr lang="ru-RU" sz="2000" dirty="0"/>
              <a:t>,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қызмет</a:t>
            </a:r>
            <a:r>
              <a:rPr lang="ru-RU" sz="2000" dirty="0"/>
              <a:t> </a:t>
            </a:r>
            <a:r>
              <a:rPr lang="ru-RU" sz="2000" dirty="0" err="1"/>
              <a:t>ету</a:t>
            </a:r>
            <a:r>
              <a:rPr lang="ru-RU" sz="2000" dirty="0"/>
              <a:t> </a:t>
            </a:r>
            <a:r>
              <a:rPr lang="ru-RU" sz="2000" dirty="0" err="1"/>
              <a:t>заңдылықтары</a:t>
            </a:r>
            <a:r>
              <a:rPr lang="ru-RU" sz="2000" dirty="0"/>
              <a:t> мен </a:t>
            </a:r>
            <a:r>
              <a:rPr lang="ru-RU" sz="2000" dirty="0" err="1"/>
              <a:t>тарихи</a:t>
            </a:r>
            <a:r>
              <a:rPr lang="ru-RU" sz="2000" dirty="0"/>
              <a:t> </a:t>
            </a:r>
            <a:r>
              <a:rPr lang="ru-RU" sz="2000" dirty="0" err="1"/>
              <a:t>дамуы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нақты</a:t>
            </a:r>
            <a:r>
              <a:rPr lang="ru-RU" sz="2000" dirty="0"/>
              <a:t> </a:t>
            </a:r>
            <a:r>
              <a:rPr lang="ru-RU" sz="2000" dirty="0" err="1"/>
              <a:t>тілдердің</a:t>
            </a:r>
            <a:r>
              <a:rPr lang="ru-RU" sz="2000" dirty="0"/>
              <a:t> </a:t>
            </a:r>
            <a:r>
              <a:rPr lang="ru-RU" sz="2000" dirty="0" err="1"/>
              <a:t>жіктелуі</a:t>
            </a:r>
            <a:r>
              <a:rPr lang="ru-RU" sz="2000" dirty="0"/>
              <a:t> </a:t>
            </a:r>
            <a:r>
              <a:rPr lang="ru-RU" sz="2000" dirty="0" err="1"/>
              <a:t>туралы</a:t>
            </a:r>
            <a:r>
              <a:rPr lang="ru-RU" sz="2000" dirty="0"/>
              <a:t> </a:t>
            </a:r>
            <a:r>
              <a:rPr lang="ru-RU" sz="2000" dirty="0" err="1"/>
              <a:t>ғылым</a:t>
            </a:r>
            <a:r>
              <a:rPr lang="ru-RU" sz="2000" dirty="0"/>
              <a:t>. </a:t>
            </a:r>
          </a:p>
          <a:p>
            <a:pPr algn="just"/>
            <a:r>
              <a:rPr lang="ru-RU" sz="2000" dirty="0" err="1"/>
              <a:t>Тіл</a:t>
            </a:r>
            <a:r>
              <a:rPr lang="ru-RU" sz="2000" dirty="0"/>
              <a:t> </a:t>
            </a:r>
            <a:r>
              <a:rPr lang="ru-RU" sz="2000" dirty="0" err="1"/>
              <a:t>білімі</a:t>
            </a:r>
            <a:r>
              <a:rPr lang="ru-RU" sz="2000" dirty="0"/>
              <a:t> </a:t>
            </a:r>
            <a:r>
              <a:rPr lang="ru-RU" sz="2000" dirty="0" err="1"/>
              <a:t>дәстүрлі</a:t>
            </a:r>
            <a:r>
              <a:rPr lang="ru-RU" sz="2000" dirty="0"/>
              <a:t> </a:t>
            </a:r>
            <a:r>
              <a:rPr lang="ru-RU" sz="2000" dirty="0" err="1"/>
              <a:t>түрде</a:t>
            </a:r>
            <a:r>
              <a:rPr lang="ru-RU" sz="2000" dirty="0"/>
              <a:t> </a:t>
            </a:r>
            <a:r>
              <a:rPr lang="ru-RU" sz="2000" dirty="0" err="1"/>
              <a:t>адамның</a:t>
            </a:r>
            <a:r>
              <a:rPr lang="ru-RU" sz="2000" dirty="0"/>
              <a:t> </a:t>
            </a:r>
            <a:r>
              <a:rPr lang="ru-RU" sz="2000" dirty="0" err="1"/>
              <a:t>табиғи</a:t>
            </a:r>
            <a:r>
              <a:rPr lang="ru-RU" sz="2000" dirty="0"/>
              <a:t> </a:t>
            </a:r>
            <a:r>
              <a:rPr lang="ru-RU" sz="2000" dirty="0" err="1"/>
              <a:t>тілі</a:t>
            </a:r>
            <a:r>
              <a:rPr lang="ru-RU" sz="2000" dirty="0"/>
              <a:t> </a:t>
            </a:r>
            <a:r>
              <a:rPr lang="ru-RU" sz="2000" dirty="0" err="1"/>
              <a:t>туралы</a:t>
            </a:r>
            <a:r>
              <a:rPr lang="ru-RU" sz="2000" dirty="0"/>
              <a:t> </a:t>
            </a:r>
            <a:r>
              <a:rPr lang="ru-RU" sz="2000" dirty="0" err="1"/>
              <a:t>ғылым</a:t>
            </a:r>
            <a:r>
              <a:rPr lang="ru-RU" sz="2000" dirty="0"/>
              <a:t> </a:t>
            </a:r>
            <a:r>
              <a:rPr lang="ru-RU" sz="2000" dirty="0" err="1"/>
              <a:t>ретінде</a:t>
            </a:r>
            <a:r>
              <a:rPr lang="ru-RU" sz="2000" dirty="0"/>
              <a:t> </a:t>
            </a:r>
            <a:r>
              <a:rPr lang="ru-RU" sz="2000" dirty="0" err="1"/>
              <a:t>түсініледі.Тіл-бұл</a:t>
            </a:r>
            <a:r>
              <a:rPr lang="ru-RU" sz="2000" dirty="0"/>
              <a:t> </a:t>
            </a:r>
            <a:r>
              <a:rPr lang="ru-RU" sz="2000" dirty="0" err="1"/>
              <a:t>ойларды</a:t>
            </a:r>
            <a:r>
              <a:rPr lang="ru-RU" sz="2000" dirty="0"/>
              <a:t>, </a:t>
            </a:r>
            <a:r>
              <a:rPr lang="ru-RU" sz="2000" dirty="0" err="1"/>
              <a:t>сезімдерді</a:t>
            </a:r>
            <a:r>
              <a:rPr lang="ru-RU" sz="2000" dirty="0"/>
              <a:t>, </a:t>
            </a:r>
            <a:r>
              <a:rPr lang="ru-RU" sz="2000" dirty="0" err="1"/>
              <a:t>ерік-жігерді</a:t>
            </a:r>
            <a:r>
              <a:rPr lang="ru-RU" sz="2000" dirty="0"/>
              <a:t> </a:t>
            </a:r>
            <a:r>
              <a:rPr lang="ru-RU" sz="2000" dirty="0" err="1"/>
              <a:t>білдіру</a:t>
            </a:r>
            <a:r>
              <a:rPr lang="ru-RU" sz="2000" dirty="0"/>
              <a:t> </a:t>
            </a:r>
            <a:r>
              <a:rPr lang="ru-RU" sz="2000" dirty="0" err="1"/>
              <a:t>құралы</a:t>
            </a:r>
            <a:r>
              <a:rPr lang="ru-RU" sz="2000" dirty="0"/>
              <a:t>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табылатын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адамдар</a:t>
            </a:r>
            <a:r>
              <a:rPr lang="ru-RU" sz="2000" dirty="0"/>
              <a:t> </a:t>
            </a:r>
            <a:r>
              <a:rPr lang="ru-RU" sz="2000" dirty="0" err="1"/>
              <a:t>арасындағы</a:t>
            </a:r>
            <a:r>
              <a:rPr lang="ru-RU" sz="2000" dirty="0"/>
              <a:t> </a:t>
            </a:r>
            <a:r>
              <a:rPr lang="ru-RU" sz="2000" dirty="0" err="1"/>
              <a:t>қарым-қатынастың</a:t>
            </a:r>
            <a:r>
              <a:rPr lang="ru-RU" sz="2000" dirty="0"/>
              <a:t> </a:t>
            </a:r>
            <a:r>
              <a:rPr lang="ru-RU" sz="2000" dirty="0" err="1"/>
              <a:t>маңызды</a:t>
            </a:r>
            <a:r>
              <a:rPr lang="ru-RU" sz="2000" dirty="0"/>
              <a:t> </a:t>
            </a:r>
            <a:r>
              <a:rPr lang="ru-RU" sz="2000" dirty="0" err="1"/>
              <a:t>құралы</a:t>
            </a:r>
            <a:r>
              <a:rPr lang="ru-RU" sz="2000" dirty="0"/>
              <a:t>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табылатын</a:t>
            </a:r>
            <a:r>
              <a:rPr lang="ru-RU" sz="2000" dirty="0"/>
              <a:t> </a:t>
            </a:r>
            <a:r>
              <a:rPr lang="ru-RU" sz="2000" dirty="0" err="1"/>
              <a:t>фонетикалық</a:t>
            </a:r>
            <a:r>
              <a:rPr lang="ru-RU" sz="2000" dirty="0"/>
              <a:t>, </a:t>
            </a:r>
            <a:r>
              <a:rPr lang="ru-RU" sz="2000" dirty="0" err="1"/>
              <a:t>лексикалық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грамматикалық</a:t>
            </a:r>
            <a:r>
              <a:rPr lang="ru-RU" sz="2000" dirty="0"/>
              <a:t> </a:t>
            </a:r>
            <a:r>
              <a:rPr lang="ru-RU" sz="2000" dirty="0" err="1"/>
              <a:t>құралдар</a:t>
            </a:r>
            <a:r>
              <a:rPr lang="ru-RU" sz="2000" dirty="0"/>
              <a:t> </a:t>
            </a:r>
            <a:r>
              <a:rPr lang="ru-RU" sz="2000" dirty="0" err="1"/>
              <a:t>жүйесі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 err="1"/>
              <a:t>Тілдік</a:t>
            </a:r>
            <a:r>
              <a:rPr lang="ru-RU" sz="2000" dirty="0"/>
              <a:t> </a:t>
            </a:r>
            <a:r>
              <a:rPr lang="ru-RU" sz="2000" dirty="0" err="1"/>
              <a:t>ресурстар-дискурсты</a:t>
            </a:r>
            <a:r>
              <a:rPr lang="ru-RU" sz="2000" dirty="0"/>
              <a:t> </a:t>
            </a:r>
            <a:r>
              <a:rPr lang="ru-RU" sz="2000" dirty="0" err="1"/>
              <a:t>құрайтын</a:t>
            </a:r>
            <a:r>
              <a:rPr lang="ru-RU" sz="2000" dirty="0"/>
              <a:t> </a:t>
            </a:r>
            <a:r>
              <a:rPr lang="ru-RU" sz="2000" dirty="0" err="1"/>
              <a:t>кейбір</a:t>
            </a:r>
            <a:r>
              <a:rPr lang="ru-RU" sz="2000" dirty="0"/>
              <a:t> </a:t>
            </a:r>
            <a:r>
              <a:rPr lang="ru-RU" sz="2000" dirty="0" err="1"/>
              <a:t>компоненттер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 err="1"/>
              <a:t>Қолданбалы</a:t>
            </a:r>
            <a:r>
              <a:rPr lang="ru-RU" sz="2000" dirty="0"/>
              <a:t> лингвистика ХХ </a:t>
            </a:r>
            <a:r>
              <a:rPr lang="ru-RU" sz="2000" dirty="0" err="1"/>
              <a:t>ғасырдың</a:t>
            </a:r>
            <a:r>
              <a:rPr lang="ru-RU" sz="2000" dirty="0"/>
              <a:t> 20-жылдарының </a:t>
            </a:r>
            <a:r>
              <a:rPr lang="ru-RU" sz="2000" dirty="0" err="1"/>
              <a:t>аяғынан</a:t>
            </a:r>
            <a:r>
              <a:rPr lang="ru-RU" sz="2000" dirty="0"/>
              <a:t> </a:t>
            </a:r>
            <a:r>
              <a:rPr lang="ru-RU" sz="2000" dirty="0" err="1"/>
              <a:t>бастап</a:t>
            </a:r>
            <a:r>
              <a:rPr lang="ru-RU" sz="2000" dirty="0"/>
              <a:t> </a:t>
            </a:r>
            <a:r>
              <a:rPr lang="ru-RU" sz="2000" dirty="0" err="1"/>
              <a:t>дамып</a:t>
            </a:r>
            <a:r>
              <a:rPr lang="ru-RU" sz="2000" dirty="0"/>
              <a:t> </a:t>
            </a:r>
            <a:r>
              <a:rPr lang="ru-RU" sz="2000" dirty="0" err="1"/>
              <a:t>келеді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тілді</a:t>
            </a:r>
            <a:r>
              <a:rPr lang="ru-RU" sz="2000" dirty="0"/>
              <a:t> </a:t>
            </a:r>
            <a:r>
              <a:rPr lang="ru-RU" sz="2000" dirty="0" err="1"/>
              <a:t>қолданудың</a:t>
            </a:r>
            <a:r>
              <a:rPr lang="ru-RU" sz="2000" dirty="0"/>
              <a:t> </a:t>
            </a:r>
            <a:r>
              <a:rPr lang="ru-RU" sz="2000" dirty="0" err="1"/>
              <a:t>практикалық</a:t>
            </a:r>
            <a:r>
              <a:rPr lang="ru-RU" sz="2000" dirty="0"/>
              <a:t> </a:t>
            </a:r>
            <a:r>
              <a:rPr lang="ru-RU" sz="2000" dirty="0" err="1"/>
              <a:t>мәселелерін</a:t>
            </a:r>
            <a:r>
              <a:rPr lang="ru-RU" sz="2000" dirty="0"/>
              <a:t> </a:t>
            </a:r>
            <a:r>
              <a:rPr lang="ru-RU" sz="2000" dirty="0" err="1"/>
              <a:t>шешу</a:t>
            </a:r>
            <a:r>
              <a:rPr lang="ru-RU" sz="2000" dirty="0"/>
              <a:t> </a:t>
            </a:r>
            <a:r>
              <a:rPr lang="ru-RU" sz="2000" dirty="0" err="1"/>
              <a:t>әдістерін</a:t>
            </a:r>
            <a:r>
              <a:rPr lang="ru-RU" sz="2000" dirty="0"/>
              <a:t> </a:t>
            </a:r>
            <a:r>
              <a:rPr lang="ru-RU" sz="2000" dirty="0" err="1"/>
              <a:t>жасаумен</a:t>
            </a:r>
            <a:r>
              <a:rPr lang="ru-RU" sz="2000" dirty="0"/>
              <a:t> </a:t>
            </a:r>
            <a:r>
              <a:rPr lang="ru-RU" sz="2000" dirty="0" err="1"/>
              <a:t>байланысты</a:t>
            </a:r>
            <a:r>
              <a:rPr lang="ru-RU" sz="2000" dirty="0"/>
              <a:t> </a:t>
            </a:r>
            <a:r>
              <a:rPr lang="ru-RU" sz="2000" dirty="0" err="1"/>
              <a:t>тіл</a:t>
            </a:r>
            <a:r>
              <a:rPr lang="ru-RU" sz="2000" dirty="0"/>
              <a:t> </a:t>
            </a:r>
            <a:r>
              <a:rPr lang="ru-RU" sz="2000" dirty="0" err="1"/>
              <a:t>білімінің</a:t>
            </a:r>
            <a:r>
              <a:rPr lang="ru-RU" sz="2000" dirty="0"/>
              <a:t> </a:t>
            </a:r>
            <a:r>
              <a:rPr lang="ru-RU" sz="2000" dirty="0" err="1"/>
              <a:t>саласы</a:t>
            </a:r>
            <a:r>
              <a:rPr lang="ru-RU" sz="2000" dirty="0"/>
              <a:t>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табылады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60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237226"/>
            <a:ext cx="9601200" cy="720213"/>
          </a:xfrm>
        </p:spPr>
        <p:txBody>
          <a:bodyPr/>
          <a:lstStyle/>
          <a:p>
            <a:r>
              <a:rPr lang="ru-RU" sz="3600" dirty="0" err="1"/>
              <a:t>Қолданбалы</a:t>
            </a:r>
            <a:r>
              <a:rPr lang="ru-RU" sz="3600" dirty="0"/>
              <a:t> </a:t>
            </a:r>
            <a:r>
              <a:rPr lang="ru-RU" sz="3600" dirty="0" err="1"/>
              <a:t>лингвистиканың</a:t>
            </a:r>
            <a:r>
              <a:rPr lang="ru-RU" sz="3600" dirty="0"/>
              <a:t> </a:t>
            </a:r>
            <a:r>
              <a:rPr lang="ru-RU" sz="3600" dirty="0" err="1"/>
              <a:t>дәстүрлі</a:t>
            </a:r>
            <a:r>
              <a:rPr lang="ru-RU" sz="3600" dirty="0"/>
              <a:t> </a:t>
            </a:r>
            <a:r>
              <a:rPr lang="ru-RU" sz="3600" dirty="0" err="1"/>
              <a:t>бағыттары</a:t>
            </a:r>
            <a:r>
              <a:rPr lang="ru-RU" sz="3600" dirty="0"/>
              <a:t> мен </a:t>
            </a:r>
            <a:r>
              <a:rPr lang="ru-RU" sz="3600" dirty="0" err="1"/>
              <a:t>міндеттері</a:t>
            </a:r>
            <a:r>
              <a:rPr lang="ru-RU" sz="3000" dirty="0"/>
              <a:t/>
            </a:r>
            <a:br>
              <a:rPr lang="ru-RU" sz="3000" dirty="0"/>
            </a:b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000" dirty="0" err="1"/>
              <a:t>жазуларды</a:t>
            </a:r>
            <a:r>
              <a:rPr lang="ru-RU" sz="2000" dirty="0"/>
              <a:t> </a:t>
            </a:r>
            <a:r>
              <a:rPr lang="ru-RU" sz="2000" dirty="0" err="1"/>
              <a:t>жасау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жетілдіру</a:t>
            </a:r>
            <a:r>
              <a:rPr lang="ru-RU" sz="2000" dirty="0" smtClean="0"/>
              <a:t>;</a:t>
            </a:r>
          </a:p>
          <a:p>
            <a:pPr lvl="0"/>
            <a:r>
              <a:rPr lang="ru-RU" sz="2000" dirty="0" err="1" smtClean="0"/>
              <a:t>ауызша</a:t>
            </a:r>
            <a:r>
              <a:rPr lang="ru-RU" sz="2000" dirty="0" smtClean="0"/>
              <a:t> </a:t>
            </a:r>
            <a:r>
              <a:rPr lang="ru-RU" sz="2000" dirty="0" err="1"/>
              <a:t>сөйлеу</a:t>
            </a:r>
            <a:r>
              <a:rPr lang="ru-RU" sz="2000" dirty="0"/>
              <a:t> </a:t>
            </a:r>
            <a:r>
              <a:rPr lang="ru-RU" sz="2000" dirty="0" err="1"/>
              <a:t>транскрипциясы</a:t>
            </a:r>
            <a:r>
              <a:rPr lang="ru-RU" sz="2000" dirty="0"/>
              <a:t> </a:t>
            </a:r>
            <a:r>
              <a:rPr lang="ru-RU" sz="2000" dirty="0" err="1"/>
              <a:t>жүйесін</a:t>
            </a:r>
            <a:r>
              <a:rPr lang="ru-RU" sz="2000" dirty="0"/>
              <a:t> </a:t>
            </a:r>
            <a:r>
              <a:rPr lang="ru-RU" sz="2000" dirty="0" err="1"/>
              <a:t>құру</a:t>
            </a:r>
            <a:r>
              <a:rPr lang="ru-RU" sz="2000" dirty="0" smtClean="0"/>
              <a:t>;</a:t>
            </a:r>
          </a:p>
          <a:p>
            <a:pPr lvl="0"/>
            <a:r>
              <a:rPr lang="ru-RU" sz="2000" dirty="0" err="1" smtClean="0"/>
              <a:t>шет</a:t>
            </a:r>
            <a:r>
              <a:rPr lang="ru-RU" sz="2000" dirty="0" smtClean="0"/>
              <a:t> </a:t>
            </a:r>
            <a:r>
              <a:rPr lang="ru-RU" sz="2000" dirty="0" err="1"/>
              <a:t>тіліндегі</a:t>
            </a:r>
            <a:r>
              <a:rPr lang="ru-RU" sz="2000" dirty="0"/>
              <a:t> </a:t>
            </a:r>
            <a:r>
              <a:rPr lang="ru-RU" sz="2000" dirty="0" err="1"/>
              <a:t>сөздерді</a:t>
            </a:r>
            <a:r>
              <a:rPr lang="ru-RU" sz="2000" dirty="0"/>
              <a:t> </a:t>
            </a:r>
            <a:r>
              <a:rPr lang="ru-RU" sz="2000" dirty="0" err="1"/>
              <a:t>транслитерациялау</a:t>
            </a:r>
            <a:r>
              <a:rPr lang="ru-RU" sz="2000" dirty="0"/>
              <a:t> </a:t>
            </a:r>
            <a:r>
              <a:rPr lang="ru-RU" sz="2000" dirty="0" err="1"/>
              <a:t>жүйесін</a:t>
            </a:r>
            <a:r>
              <a:rPr lang="ru-RU" sz="2000" dirty="0"/>
              <a:t> </a:t>
            </a:r>
            <a:r>
              <a:rPr lang="ru-RU" sz="2000" dirty="0" err="1"/>
              <a:t>құру</a:t>
            </a:r>
            <a:r>
              <a:rPr lang="ru-RU" sz="2000" dirty="0" smtClean="0"/>
              <a:t>;</a:t>
            </a:r>
          </a:p>
          <a:p>
            <a:pPr lvl="0"/>
            <a:r>
              <a:rPr lang="ru-RU" sz="2000" dirty="0" smtClean="0"/>
              <a:t>стенография </a:t>
            </a:r>
            <a:r>
              <a:rPr lang="ru-RU" sz="2000" dirty="0" err="1"/>
              <a:t>жүйесін</a:t>
            </a:r>
            <a:r>
              <a:rPr lang="ru-RU" sz="2000" dirty="0"/>
              <a:t> </a:t>
            </a:r>
            <a:r>
              <a:rPr lang="ru-RU" sz="2000" dirty="0" err="1"/>
              <a:t>құру</a:t>
            </a:r>
            <a:r>
              <a:rPr lang="ru-RU" sz="2000" dirty="0" smtClean="0"/>
              <a:t>;</a:t>
            </a:r>
          </a:p>
          <a:p>
            <a:pPr lvl="0"/>
            <a:r>
              <a:rPr lang="ru-RU" sz="2000" dirty="0" err="1" smtClean="0"/>
              <a:t>соқырларға</a:t>
            </a:r>
            <a:r>
              <a:rPr lang="ru-RU" sz="2000" dirty="0" smtClean="0"/>
              <a:t> </a:t>
            </a:r>
            <a:r>
              <a:rPr lang="ru-RU" sz="2000" dirty="0" err="1"/>
              <a:t>арналған</a:t>
            </a:r>
            <a:r>
              <a:rPr lang="ru-RU" sz="2000" dirty="0"/>
              <a:t> </a:t>
            </a:r>
            <a:r>
              <a:rPr lang="ru-RU" sz="2000" dirty="0" err="1"/>
              <a:t>жазу</a:t>
            </a:r>
            <a:r>
              <a:rPr lang="ru-RU" sz="2000" dirty="0"/>
              <a:t> </a:t>
            </a:r>
            <a:r>
              <a:rPr lang="ru-RU" sz="2000" dirty="0" err="1"/>
              <a:t>жүйелерін</a:t>
            </a:r>
            <a:r>
              <a:rPr lang="ru-RU" sz="2000" dirty="0"/>
              <a:t> </a:t>
            </a:r>
            <a:r>
              <a:rPr lang="ru-RU" sz="2000" dirty="0" err="1"/>
              <a:t>құру</a:t>
            </a:r>
            <a:r>
              <a:rPr lang="ru-RU" sz="2000" dirty="0" smtClean="0"/>
              <a:t>;</a:t>
            </a:r>
          </a:p>
          <a:p>
            <a:pPr lvl="0"/>
            <a:r>
              <a:rPr lang="ru-RU" sz="2000" dirty="0" err="1" smtClean="0"/>
              <a:t>ғылыми-техникалық</a:t>
            </a:r>
            <a:r>
              <a:rPr lang="ru-RU" sz="2000" dirty="0" smtClean="0"/>
              <a:t> </a:t>
            </a:r>
            <a:r>
              <a:rPr lang="ru-RU" sz="2000" dirty="0" err="1"/>
              <a:t>терминологияны</a:t>
            </a:r>
            <a:r>
              <a:rPr lang="ru-RU" sz="2000" dirty="0"/>
              <a:t> </a:t>
            </a:r>
            <a:r>
              <a:rPr lang="ru-RU" sz="2000" dirty="0" err="1"/>
              <a:t>ретке</a:t>
            </a:r>
            <a:r>
              <a:rPr lang="ru-RU" sz="2000" dirty="0"/>
              <a:t> </a:t>
            </a:r>
            <a:r>
              <a:rPr lang="ru-RU" sz="2000" dirty="0" err="1"/>
              <a:t>келтіру</a:t>
            </a:r>
            <a:r>
              <a:rPr lang="ru-RU" sz="2000" dirty="0"/>
              <a:t>, </a:t>
            </a:r>
            <a:r>
              <a:rPr lang="ru-RU" sz="2000" dirty="0" err="1"/>
              <a:t>біріздендіру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стандарттау</a:t>
            </a:r>
            <a:r>
              <a:rPr lang="ru-RU" sz="2000" dirty="0" smtClean="0"/>
              <a:t>;</a:t>
            </a:r>
          </a:p>
          <a:p>
            <a:pPr lvl="0"/>
            <a:r>
              <a:rPr lang="ru-RU" sz="2000" dirty="0" err="1" smtClean="0"/>
              <a:t>процестерді</a:t>
            </a:r>
            <a:r>
              <a:rPr lang="ru-RU" sz="2000" dirty="0" smtClean="0"/>
              <a:t> </a:t>
            </a:r>
            <a:r>
              <a:rPr lang="ru-RU" sz="2000" dirty="0" err="1"/>
              <a:t>зерттеу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жаңа</a:t>
            </a:r>
            <a:r>
              <a:rPr lang="ru-RU" sz="2000" dirty="0"/>
              <a:t> </a:t>
            </a:r>
            <a:r>
              <a:rPr lang="ru-RU" sz="2000" dirty="0" err="1"/>
              <a:t>өнімдердің</a:t>
            </a:r>
            <a:r>
              <a:rPr lang="ru-RU" sz="2000" dirty="0"/>
              <a:t>, </a:t>
            </a:r>
            <a:r>
              <a:rPr lang="ru-RU" sz="2000" dirty="0" err="1"/>
              <a:t>тауарлардың</a:t>
            </a:r>
            <a:r>
              <a:rPr lang="ru-RU" sz="2000" dirty="0"/>
              <a:t>, </a:t>
            </a:r>
            <a:r>
              <a:rPr lang="ru-RU" sz="2000" dirty="0" err="1"/>
              <a:t>химиялық</a:t>
            </a:r>
            <a:r>
              <a:rPr lang="ru-RU" sz="2000" dirty="0"/>
              <a:t> </a:t>
            </a:r>
            <a:r>
              <a:rPr lang="ru-RU" sz="2000" dirty="0" err="1"/>
              <a:t>заттардың</a:t>
            </a:r>
            <a:r>
              <a:rPr lang="ru-RU" sz="2000" dirty="0"/>
              <a:t> </a:t>
            </a:r>
            <a:r>
              <a:rPr lang="ru-RU" sz="2000" dirty="0" err="1"/>
              <a:t>атауларын</a:t>
            </a:r>
            <a:r>
              <a:rPr lang="ru-RU" sz="2000" dirty="0"/>
              <a:t> </a:t>
            </a:r>
            <a:r>
              <a:rPr lang="ru-RU" sz="2000" dirty="0" err="1"/>
              <a:t>қалыптастыру</a:t>
            </a:r>
            <a:r>
              <a:rPr lang="ru-RU" sz="2000" dirty="0"/>
              <a:t> </a:t>
            </a:r>
            <a:r>
              <a:rPr lang="ru-RU" sz="2000" dirty="0" err="1"/>
              <a:t>ережелерін</a:t>
            </a:r>
            <a:r>
              <a:rPr lang="ru-RU" sz="2000" dirty="0"/>
              <a:t> </a:t>
            </a:r>
            <a:r>
              <a:rPr lang="ru-RU" sz="2000" dirty="0" err="1"/>
              <a:t>құру</a:t>
            </a:r>
            <a:r>
              <a:rPr lang="ru-RU" sz="2000" dirty="0" smtClean="0"/>
              <a:t>;</a:t>
            </a:r>
          </a:p>
          <a:p>
            <a:pPr lvl="0"/>
            <a:r>
              <a:rPr lang="ru-RU" sz="2000" dirty="0" err="1" smtClean="0"/>
              <a:t>мәтіндерді</a:t>
            </a:r>
            <a:r>
              <a:rPr lang="ru-RU" sz="2000" dirty="0" smtClean="0"/>
              <a:t> </a:t>
            </a:r>
            <a:r>
              <a:rPr lang="ru-RU" sz="2000" dirty="0" err="1"/>
              <a:t>шет</a:t>
            </a:r>
            <a:r>
              <a:rPr lang="ru-RU" sz="2000" dirty="0"/>
              <a:t> </a:t>
            </a:r>
            <a:r>
              <a:rPr lang="ru-RU" sz="2000" dirty="0" err="1"/>
              <a:t>тілдік</a:t>
            </a:r>
            <a:r>
              <a:rPr lang="ru-RU" sz="2000" dirty="0"/>
              <a:t> </a:t>
            </a:r>
            <a:r>
              <a:rPr lang="ru-RU" sz="2000" dirty="0" err="1"/>
              <a:t>нысанға</a:t>
            </a:r>
            <a:r>
              <a:rPr lang="ru-RU" sz="2000" dirty="0"/>
              <a:t> (</a:t>
            </a:r>
            <a:r>
              <a:rPr lang="ru-RU" sz="2000" dirty="0" err="1"/>
              <a:t>аудармаға</a:t>
            </a:r>
            <a:r>
              <a:rPr lang="ru-RU" sz="2000" dirty="0"/>
              <a:t>) </a:t>
            </a:r>
            <a:r>
              <a:rPr lang="ru-RU" sz="2000" dirty="0" err="1"/>
              <a:t>барабар</a:t>
            </a:r>
            <a:r>
              <a:rPr lang="ru-RU" sz="2000" dirty="0"/>
              <a:t> </a:t>
            </a:r>
            <a:r>
              <a:rPr lang="ru-RU" sz="2000" dirty="0" err="1"/>
              <a:t>түрлендіру</a:t>
            </a:r>
            <a:r>
              <a:rPr lang="ru-RU" sz="2000" dirty="0"/>
              <a:t> </a:t>
            </a:r>
            <a:r>
              <a:rPr lang="ru-RU" sz="2000" dirty="0" err="1"/>
              <a:t>әдістерін</a:t>
            </a:r>
            <a:r>
              <a:rPr lang="ru-RU" sz="2000" dirty="0"/>
              <a:t> </a:t>
            </a:r>
            <a:r>
              <a:rPr lang="ru-RU" sz="2000" dirty="0" err="1"/>
              <a:t>әзірлеу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1047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306238"/>
            <a:ext cx="9601200" cy="720213"/>
          </a:xfrm>
        </p:spPr>
        <p:txBody>
          <a:bodyPr/>
          <a:lstStyle/>
          <a:p>
            <a:r>
              <a:rPr lang="ru-RU" sz="3600" dirty="0" err="1"/>
              <a:t>Қолданбалы</a:t>
            </a:r>
            <a:r>
              <a:rPr lang="ru-RU" sz="3600" dirty="0"/>
              <a:t> </a:t>
            </a:r>
            <a:r>
              <a:rPr lang="ru-RU" sz="3600" dirty="0" err="1"/>
              <a:t>лингвистиканың</a:t>
            </a:r>
            <a:r>
              <a:rPr lang="ru-RU" sz="3600" dirty="0"/>
              <a:t> </a:t>
            </a:r>
            <a:r>
              <a:rPr lang="ru-RU" sz="3600" dirty="0" err="1"/>
              <a:t>жаңа</a:t>
            </a:r>
            <a:r>
              <a:rPr lang="ru-RU" sz="3600" dirty="0"/>
              <a:t> </a:t>
            </a:r>
            <a:r>
              <a:rPr lang="ru-RU" sz="3600" dirty="0" err="1"/>
              <a:t>міндеттері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8830" y="1559169"/>
            <a:ext cx="9483969" cy="4308231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r>
              <a:rPr lang="ru-RU" dirty="0" err="1" smtClean="0"/>
              <a:t>машиналық</a:t>
            </a:r>
            <a:r>
              <a:rPr lang="ru-RU" dirty="0" smtClean="0"/>
              <a:t> </a:t>
            </a:r>
            <a:r>
              <a:rPr lang="ru-RU" dirty="0" err="1"/>
              <a:t>аударманың</a:t>
            </a:r>
            <a:r>
              <a:rPr lang="ru-RU" dirty="0"/>
              <a:t> </a:t>
            </a:r>
            <a:r>
              <a:rPr lang="ru-RU" dirty="0" err="1"/>
              <a:t>лингвистикалық</a:t>
            </a:r>
            <a:r>
              <a:rPr lang="ru-RU" dirty="0"/>
              <a:t> </a:t>
            </a:r>
            <a:r>
              <a:rPr lang="ru-RU" dirty="0" err="1"/>
              <a:t>негіздерін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құжаттарды</a:t>
            </a:r>
            <a:r>
              <a:rPr lang="ru-RU" dirty="0" smtClean="0"/>
              <a:t> </a:t>
            </a:r>
            <a:r>
              <a:rPr lang="ru-RU" dirty="0" err="1"/>
              <a:t>автоматты</a:t>
            </a:r>
            <a:r>
              <a:rPr lang="ru-RU" dirty="0"/>
              <a:t> </a:t>
            </a:r>
            <a:r>
              <a:rPr lang="ru-RU" dirty="0" err="1"/>
              <a:t>индекстеу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аннотациялау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мәтіндерді</a:t>
            </a:r>
            <a:r>
              <a:rPr lang="ru-RU" dirty="0" smtClean="0"/>
              <a:t> </a:t>
            </a:r>
            <a:r>
              <a:rPr lang="ru-RU" dirty="0" err="1" smtClean="0"/>
              <a:t>автоматты</a:t>
            </a:r>
            <a:r>
              <a:rPr lang="ru-RU" dirty="0" smtClean="0"/>
              <a:t> </a:t>
            </a:r>
            <a:r>
              <a:rPr lang="ru-RU" dirty="0" err="1"/>
              <a:t>талдау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мәтіндерді</a:t>
            </a:r>
            <a:r>
              <a:rPr lang="ru-RU" dirty="0" smtClean="0"/>
              <a:t> </a:t>
            </a:r>
            <a:r>
              <a:rPr lang="ru-RU" dirty="0" err="1"/>
              <a:t>автоматты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синтездеу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ақпаратты</a:t>
            </a:r>
            <a:r>
              <a:rPr lang="ru-RU" dirty="0" smtClean="0"/>
              <a:t> </a:t>
            </a:r>
            <a:r>
              <a:rPr lang="ru-RU" dirty="0" err="1"/>
              <a:t>автоматты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іздеу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тезаурус </a:t>
            </a:r>
            <a:r>
              <a:rPr lang="ru-RU" dirty="0" err="1"/>
              <a:t>сөздіктерін</a:t>
            </a:r>
            <a:r>
              <a:rPr lang="ru-RU" dirty="0"/>
              <a:t> </a:t>
            </a:r>
            <a:r>
              <a:rPr lang="ru-RU" dirty="0" err="1"/>
              <a:t>құру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т. б.</a:t>
            </a:r>
          </a:p>
        </p:txBody>
      </p:sp>
    </p:spTree>
    <p:extLst>
      <p:ext uri="{BB962C8B-B14F-4D97-AF65-F5344CB8AC3E}">
        <p14:creationId xmlns:p14="http://schemas.microsoft.com/office/powerpoint/2010/main" val="2099539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340743"/>
            <a:ext cx="9601200" cy="720213"/>
          </a:xfrm>
        </p:spPr>
        <p:txBody>
          <a:bodyPr/>
          <a:lstStyle/>
          <a:p>
            <a:r>
              <a:rPr lang="ru-RU" sz="3600" dirty="0" err="1" smtClean="0"/>
              <a:t>Компьютерлік</a:t>
            </a:r>
            <a:r>
              <a:rPr lang="ru-RU" sz="3600" dirty="0" smtClean="0"/>
              <a:t> </a:t>
            </a:r>
            <a:r>
              <a:rPr lang="ru-RU" sz="3600" dirty="0" err="1" smtClean="0"/>
              <a:t>лингвистиканың</a:t>
            </a:r>
            <a:r>
              <a:rPr lang="ru-RU" sz="3600" dirty="0" smtClean="0"/>
              <a:t> </a:t>
            </a:r>
            <a:r>
              <a:rPr lang="ru-RU" sz="3600" dirty="0" err="1" smtClean="0"/>
              <a:t>бағыттары</a:t>
            </a:r>
            <a:r>
              <a:rPr lang="ru-RU" sz="3600" dirty="0" smtClean="0"/>
              <a:t>  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/>
              <a:t>Компьютерлік</a:t>
            </a:r>
            <a:r>
              <a:rPr lang="ru-RU" sz="2000" dirty="0"/>
              <a:t> </a:t>
            </a:r>
            <a:r>
              <a:rPr lang="ru-RU" sz="2000" dirty="0" err="1"/>
              <a:t>лингвистиканың</a:t>
            </a:r>
            <a:r>
              <a:rPr lang="ru-RU" sz="2000" dirty="0"/>
              <a:t> </a:t>
            </a:r>
            <a:r>
              <a:rPr lang="ru-RU" sz="2000" dirty="0" err="1"/>
              <a:t>бағыттарымәтіндерді</a:t>
            </a:r>
            <a:r>
              <a:rPr lang="ru-RU" sz="2000" dirty="0"/>
              <a:t> </a:t>
            </a:r>
            <a:r>
              <a:rPr lang="ru-RU" sz="2000" dirty="0" err="1"/>
              <a:t>Автоматты</a:t>
            </a:r>
            <a:r>
              <a:rPr lang="ru-RU" sz="2000" dirty="0"/>
              <a:t> </a:t>
            </a:r>
            <a:r>
              <a:rPr lang="ru-RU" sz="2000" dirty="0" err="1"/>
              <a:t>талдау</a:t>
            </a:r>
            <a:r>
              <a:rPr lang="ru-RU" sz="2000" dirty="0" smtClean="0"/>
              <a:t>;</a:t>
            </a:r>
          </a:p>
          <a:p>
            <a:r>
              <a:rPr lang="ru-RU" sz="2000" dirty="0" err="1" smtClean="0"/>
              <a:t>мәтіндерді</a:t>
            </a:r>
            <a:r>
              <a:rPr lang="ru-RU" sz="2000" dirty="0" smtClean="0"/>
              <a:t> </a:t>
            </a:r>
            <a:r>
              <a:rPr lang="ru-RU" sz="2000" dirty="0" err="1"/>
              <a:t>автоматты</a:t>
            </a:r>
            <a:r>
              <a:rPr lang="ru-RU" sz="2000" dirty="0"/>
              <a:t> </a:t>
            </a:r>
            <a:r>
              <a:rPr lang="ru-RU" sz="2000" dirty="0" err="1"/>
              <a:t>түрде</a:t>
            </a:r>
            <a:r>
              <a:rPr lang="ru-RU" sz="2000" dirty="0"/>
              <a:t> </a:t>
            </a:r>
            <a:r>
              <a:rPr lang="ru-RU" sz="2000" dirty="0" err="1"/>
              <a:t>синтездеу</a:t>
            </a:r>
            <a:r>
              <a:rPr lang="ru-RU" sz="2000" dirty="0" smtClean="0"/>
              <a:t>;</a:t>
            </a:r>
          </a:p>
          <a:p>
            <a:r>
              <a:rPr lang="ru-RU" sz="2000" dirty="0" err="1" smtClean="0"/>
              <a:t>Автоматты</a:t>
            </a:r>
            <a:r>
              <a:rPr lang="ru-RU" sz="2000" dirty="0" smtClean="0"/>
              <a:t> </a:t>
            </a:r>
            <a:r>
              <a:rPr lang="ru-RU" sz="2000" dirty="0" err="1"/>
              <a:t>сөздіктерді</a:t>
            </a:r>
            <a:r>
              <a:rPr lang="ru-RU" sz="2000" dirty="0"/>
              <a:t> </a:t>
            </a:r>
            <a:r>
              <a:rPr lang="ru-RU" sz="2000" dirty="0" err="1"/>
              <a:t>құру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қолдау</a:t>
            </a:r>
            <a:r>
              <a:rPr lang="ru-RU" sz="2000" dirty="0" smtClean="0"/>
              <a:t>;</a:t>
            </a:r>
          </a:p>
          <a:p>
            <a:r>
              <a:rPr lang="ru-RU" sz="2000" dirty="0" err="1" smtClean="0"/>
              <a:t>автоматтандырылған</a:t>
            </a:r>
            <a:r>
              <a:rPr lang="ru-RU" sz="2000" dirty="0" smtClean="0"/>
              <a:t> </a:t>
            </a:r>
            <a:r>
              <a:rPr lang="ru-RU" sz="2000" dirty="0" err="1"/>
              <a:t>ақпараттық-іздеу</a:t>
            </a:r>
            <a:r>
              <a:rPr lang="ru-RU" sz="2000" dirty="0"/>
              <a:t> </a:t>
            </a:r>
            <a:r>
              <a:rPr lang="ru-RU" sz="2000" dirty="0" err="1"/>
              <a:t>жүйелерін</a:t>
            </a:r>
            <a:r>
              <a:rPr lang="ru-RU" sz="2000" dirty="0"/>
              <a:t> </a:t>
            </a:r>
            <a:r>
              <a:rPr lang="ru-RU" sz="2000" dirty="0" err="1"/>
              <a:t>құру</a:t>
            </a:r>
            <a:r>
              <a:rPr lang="ru-RU" sz="2000" dirty="0" smtClean="0"/>
              <a:t>;</a:t>
            </a:r>
          </a:p>
          <a:p>
            <a:r>
              <a:rPr lang="ru-RU" sz="2000" dirty="0" err="1" smtClean="0"/>
              <a:t>машиналық</a:t>
            </a:r>
            <a:r>
              <a:rPr lang="ru-RU" sz="2000" dirty="0" smtClean="0"/>
              <a:t> </a:t>
            </a:r>
            <a:r>
              <a:rPr lang="ru-RU" sz="2000" dirty="0" err="1"/>
              <a:t>аударма</a:t>
            </a:r>
            <a:r>
              <a:rPr lang="ru-RU" sz="2000" dirty="0" smtClean="0"/>
              <a:t>;</a:t>
            </a:r>
          </a:p>
          <a:p>
            <a:r>
              <a:rPr lang="ru-RU" sz="2000" dirty="0" err="1" smtClean="0"/>
              <a:t>тілді</a:t>
            </a:r>
            <a:r>
              <a:rPr lang="ru-RU" sz="2000" dirty="0" smtClean="0"/>
              <a:t> </a:t>
            </a:r>
            <a:r>
              <a:rPr lang="ru-RU" sz="2000" dirty="0" err="1"/>
              <a:t>оқытудың</a:t>
            </a:r>
            <a:r>
              <a:rPr lang="ru-RU" sz="2000" dirty="0"/>
              <a:t> </a:t>
            </a:r>
            <a:r>
              <a:rPr lang="ru-RU" sz="2000" dirty="0" err="1"/>
              <a:t>автоматты</a:t>
            </a:r>
            <a:r>
              <a:rPr lang="ru-RU" sz="2000" dirty="0"/>
              <a:t> </a:t>
            </a:r>
            <a:r>
              <a:rPr lang="ru-RU" sz="2000" dirty="0" err="1"/>
              <a:t>жүйесін</a:t>
            </a:r>
            <a:r>
              <a:rPr lang="ru-RU" sz="2000" dirty="0"/>
              <a:t> </a:t>
            </a:r>
            <a:r>
              <a:rPr lang="ru-RU" sz="2000" dirty="0" err="1"/>
              <a:t>құру</a:t>
            </a:r>
            <a:r>
              <a:rPr lang="ru-RU" sz="2000" dirty="0" smtClean="0"/>
              <a:t>;</a:t>
            </a:r>
          </a:p>
          <a:p>
            <a:r>
              <a:rPr lang="ru-RU" sz="2000" dirty="0" err="1" smtClean="0"/>
              <a:t>анонимді</a:t>
            </a:r>
            <a:r>
              <a:rPr lang="ru-RU" sz="2000" dirty="0" smtClean="0"/>
              <a:t> </a:t>
            </a:r>
            <a:r>
              <a:rPr lang="ru-RU" sz="2000" dirty="0" err="1"/>
              <a:t>мәтіндерді</a:t>
            </a:r>
            <a:r>
              <a:rPr lang="ru-RU" sz="2000" dirty="0"/>
              <a:t> </a:t>
            </a:r>
            <a:r>
              <a:rPr lang="ru-RU" sz="2000" dirty="0" err="1"/>
              <a:t>автоматты</a:t>
            </a:r>
            <a:r>
              <a:rPr lang="ru-RU" sz="2000" dirty="0"/>
              <a:t> </a:t>
            </a:r>
            <a:r>
              <a:rPr lang="ru-RU" sz="2000" dirty="0" err="1"/>
              <a:t>түрде</a:t>
            </a:r>
            <a:r>
              <a:rPr lang="ru-RU" sz="2000" dirty="0"/>
              <a:t> </a:t>
            </a:r>
            <a:r>
              <a:rPr lang="ru-RU" sz="2000" dirty="0" err="1"/>
              <a:t>атрибуттау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шифрлау</a:t>
            </a:r>
            <a:r>
              <a:rPr lang="ru-RU" sz="2000" dirty="0" smtClean="0"/>
              <a:t>;</a:t>
            </a:r>
          </a:p>
          <a:p>
            <a:r>
              <a:rPr lang="ru-RU" sz="2000" dirty="0" err="1" smtClean="0"/>
              <a:t>лингвистикалық</a:t>
            </a:r>
            <a:r>
              <a:rPr lang="ru-RU" sz="2000" dirty="0" smtClean="0"/>
              <a:t> </a:t>
            </a:r>
            <a:r>
              <a:rPr lang="ru-RU" sz="2000" dirty="0" err="1"/>
              <a:t>деректер</a:t>
            </a:r>
            <a:r>
              <a:rPr lang="ru-RU" sz="2000" dirty="0"/>
              <a:t> </a:t>
            </a:r>
            <a:r>
              <a:rPr lang="ru-RU" sz="2000" dirty="0" err="1"/>
              <a:t>базасын</a:t>
            </a:r>
            <a:r>
              <a:rPr lang="ru-RU" sz="2000" dirty="0"/>
              <a:t> </a:t>
            </a:r>
            <a:r>
              <a:rPr lang="ru-RU" sz="2000" dirty="0" err="1"/>
              <a:t>құру</a:t>
            </a:r>
            <a:r>
              <a:rPr lang="ru-RU" sz="2000" dirty="0" smtClean="0"/>
              <a:t>;</a:t>
            </a:r>
          </a:p>
          <a:p>
            <a:r>
              <a:rPr lang="ru-RU" sz="2000" dirty="0" err="1" smtClean="0"/>
              <a:t>теориялық</a:t>
            </a:r>
            <a:r>
              <a:rPr lang="ru-RU" sz="2000" dirty="0" smtClean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қолданбалы</a:t>
            </a:r>
            <a:r>
              <a:rPr lang="ru-RU" sz="2000" dirty="0"/>
              <a:t> лингвистика </a:t>
            </a:r>
            <a:r>
              <a:rPr lang="ru-RU" sz="2000" dirty="0" err="1"/>
              <a:t>есептерін</a:t>
            </a:r>
            <a:r>
              <a:rPr lang="ru-RU" sz="2000" dirty="0"/>
              <a:t> </a:t>
            </a:r>
            <a:r>
              <a:rPr lang="ru-RU" sz="2000" dirty="0" err="1"/>
              <a:t>шешуге</a:t>
            </a:r>
            <a:r>
              <a:rPr lang="ru-RU" sz="2000" dirty="0"/>
              <a:t> </a:t>
            </a:r>
            <a:r>
              <a:rPr lang="ru-RU" sz="2000" dirty="0" err="1"/>
              <a:t>арналған</a:t>
            </a:r>
            <a:r>
              <a:rPr lang="ru-RU" sz="2000" dirty="0"/>
              <a:t> </a:t>
            </a:r>
            <a:r>
              <a:rPr lang="ru-RU" sz="2000" dirty="0" err="1"/>
              <a:t>бағдарламалық</a:t>
            </a:r>
            <a:r>
              <a:rPr lang="ru-RU" sz="2000" dirty="0"/>
              <a:t> </a:t>
            </a:r>
            <a:r>
              <a:rPr lang="ru-RU" sz="2000" dirty="0" err="1"/>
              <a:t>құралдарды</a:t>
            </a:r>
            <a:r>
              <a:rPr lang="ru-RU" sz="2000" dirty="0"/>
              <a:t> </a:t>
            </a:r>
            <a:r>
              <a:rPr lang="ru-RU" sz="2000" dirty="0" err="1"/>
              <a:t>әзірлеу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т. б.</a:t>
            </a:r>
          </a:p>
        </p:txBody>
      </p:sp>
    </p:spTree>
    <p:extLst>
      <p:ext uri="{BB962C8B-B14F-4D97-AF65-F5344CB8AC3E}">
        <p14:creationId xmlns:p14="http://schemas.microsoft.com/office/powerpoint/2010/main" val="2021059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9623" y="573657"/>
            <a:ext cx="9601200" cy="720213"/>
          </a:xfrm>
        </p:spPr>
        <p:txBody>
          <a:bodyPr/>
          <a:lstStyle/>
          <a:p>
            <a:r>
              <a:rPr lang="ru-RU" sz="3600" dirty="0"/>
              <a:t>Лингвистическое программное обеспечение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683079"/>
            <a:ext cx="9601200" cy="4382729"/>
          </a:xfrm>
        </p:spPr>
        <p:txBody>
          <a:bodyPr/>
          <a:lstStyle/>
          <a:p>
            <a:r>
              <a:rPr lang="ru-RU" dirty="0"/>
              <a:t>Примеры языков человеко-машинного </a:t>
            </a:r>
            <a:r>
              <a:rPr lang="ru-RU" dirty="0" smtClean="0"/>
              <a:t>общения: от </a:t>
            </a:r>
            <a:r>
              <a:rPr lang="ru-RU" dirty="0"/>
              <a:t>простейших систем символического кодирования (ассемблеров) до специализированных языков программирования (С++, </a:t>
            </a:r>
            <a:r>
              <a:rPr lang="ru-RU" dirty="0" err="1"/>
              <a:t>Java</a:t>
            </a:r>
            <a:r>
              <a:rPr lang="ru-RU" dirty="0"/>
              <a:t>, </a:t>
            </a:r>
            <a:r>
              <a:rPr lang="ru-RU" dirty="0" err="1"/>
              <a:t>Python</a:t>
            </a:r>
            <a:r>
              <a:rPr lang="ru-RU" dirty="0"/>
              <a:t>, </a:t>
            </a:r>
            <a:r>
              <a:rPr lang="ru-RU" dirty="0" err="1"/>
              <a:t>ErLang</a:t>
            </a:r>
            <a:r>
              <a:rPr lang="ru-RU" dirty="0"/>
              <a:t> и др</a:t>
            </a:r>
            <a:r>
              <a:rPr lang="ru-RU" dirty="0" smtClean="0"/>
              <a:t>.).</a:t>
            </a:r>
          </a:p>
          <a:p>
            <a:r>
              <a:rPr lang="ru-RU" dirty="0"/>
              <a:t>Лингвистическое программное </a:t>
            </a:r>
            <a:r>
              <a:rPr lang="ru-RU" dirty="0" smtClean="0"/>
              <a:t>обеспечение - </a:t>
            </a:r>
            <a:r>
              <a:rPr lang="ru-RU" dirty="0"/>
              <a:t>компьютерные программы и данные, обеспечивающие анализ, обработку, хранение и поиск аудиоданных, рисунков (OCR) и текстов на естественном языке.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591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BBC9891-6751-47AC-8441-AE5A5C595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0776" y="444114"/>
            <a:ext cx="4644000" cy="1341602"/>
          </a:xfrm>
        </p:spPr>
        <p:txBody>
          <a:bodyPr rtlCol="0">
            <a:noAutofit/>
          </a:bodyPr>
          <a:lstStyle/>
          <a:p>
            <a:pPr rtl="0"/>
            <a:r>
              <a:rPr lang="kk-KZ" sz="3500" dirty="0" smtClean="0"/>
              <a:t>Сұрақтар?</a:t>
            </a:r>
            <a:endParaRPr lang="ru-RU" sz="3500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903E92E-7C10-4FDF-B7B0-BF5A5A7DC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043" y="2139709"/>
            <a:ext cx="5469466" cy="1962082"/>
          </a:xfrm>
        </p:spPr>
        <p:txBody>
          <a:bodyPr rtlCol="0"/>
          <a:lstStyle/>
          <a:p>
            <a:pPr marL="0" indent="0">
              <a:buNone/>
            </a:pPr>
            <a:r>
              <a:rPr lang="ru-RU" dirty="0" smtClean="0"/>
              <a:t>...</a:t>
            </a:r>
            <a:endParaRPr lang="ru-RU" dirty="0"/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81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FA187F3-6B4A-40F1-BCC1-2E7D4A05E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24" y="1363591"/>
            <a:ext cx="9612971" cy="2852737"/>
          </a:xfrm>
        </p:spPr>
        <p:txBody>
          <a:bodyPr rtlCol="0"/>
          <a:lstStyle/>
          <a:p>
            <a:pPr algn="ctr" rtl="0"/>
            <a:r>
              <a:rPr lang="ru-RU" dirty="0" err="1" smtClean="0"/>
              <a:t>Қорытындылар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380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f22874644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_30307872_TF22874644" id="{93FE1A9D-736E-40CB-B67C-057CF5914018}" vid="{87467582-AE40-484C-8492-F76A7EBDCB0E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C31DB6-321D-4487-B0E2-6DD8623328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8E1E7B-2E87-4FF3-8F3F-2C35BCD32914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sharepoint/v3"/>
    <ds:schemaRef ds:uri="http://purl.org/dc/terms/"/>
    <ds:schemaRef ds:uri="http://schemas.openxmlformats.org/package/2006/metadata/core-properties"/>
    <ds:schemaRef ds:uri="6dc4bcd6-49db-4c07-9060-8acfc67cef9f"/>
    <ds:schemaRef ds:uri="http://purl.org/dc/dcmitype/"/>
    <ds:schemaRef ds:uri="http://schemas.microsoft.com/office/infopath/2007/PartnerControls"/>
    <ds:schemaRef ds:uri="fb0879af-3eba-417a-a55a-ffe6dcd6ca77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385ACAB-C996-4B2F-9E78-9D032D37D8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tf22874644</Template>
  <TotalTime>0</TotalTime>
  <Words>369</Words>
  <Application>Microsoft Office PowerPoint</Application>
  <PresentationFormat>Произвольный</PresentationFormat>
  <Paragraphs>48</Paragraphs>
  <Slides>8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tf22874644</vt:lpstr>
      <vt:lpstr>ТІЛДІК РЕСУРСТАР</vt:lpstr>
      <vt:lpstr>Тіл білімінің негізгі ұғымдары</vt:lpstr>
      <vt:lpstr>Қолданбалы лингвистиканың дәстүрлі бағыттары мен міндеттері </vt:lpstr>
      <vt:lpstr>Қолданбалы лингвистиканың жаңа міндеттері</vt:lpstr>
      <vt:lpstr>Компьютерлік лингвистиканың бағыттары   </vt:lpstr>
      <vt:lpstr>Лингвистическое программное обеспечение</vt:lpstr>
      <vt:lpstr>Сұрақтар?</vt:lpstr>
      <vt:lpstr>Қорытындылар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2020-07-06T05:37:12Z</dcterms:created>
  <dcterms:modified xsi:type="dcterms:W3CDTF">2021-11-05T11:23:15Z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